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36" r:id="rId2"/>
    <p:sldId id="338" r:id="rId3"/>
    <p:sldId id="340" r:id="rId4"/>
    <p:sldId id="343" r:id="rId5"/>
    <p:sldId id="342" r:id="rId6"/>
    <p:sldId id="319" r:id="rId7"/>
    <p:sldId id="301" r:id="rId8"/>
    <p:sldId id="335" r:id="rId9"/>
    <p:sldId id="344" r:id="rId10"/>
    <p:sldId id="345" r:id="rId11"/>
    <p:sldId id="334" r:id="rId12"/>
    <p:sldId id="321" r:id="rId13"/>
    <p:sldId id="333" r:id="rId14"/>
    <p:sldId id="346" r:id="rId15"/>
    <p:sldId id="331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4070"/>
    <a:srgbClr val="0062AC"/>
    <a:srgbClr val="2A7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3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11E4-332E-4D86-8D79-E0779EB1F9E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9E67E-9364-4D54-839A-C42739542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1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9E67E-9364-4D54-839A-C42739542E5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45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7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4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3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1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7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1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8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ACB531-7B3D-434E-872D-3DDC6FE5427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3E2E0FD-2E35-4E39-AE45-872993838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2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/>
          <a:stretch/>
        </p:blipFill>
        <p:spPr>
          <a:xfrm>
            <a:off x="4583832" y="188640"/>
            <a:ext cx="3270510" cy="108396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982494" y="1844824"/>
            <a:ext cx="9951395" cy="219595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-1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 panose="020F0502020204030204"/>
                <a:ea typeface="+mn-ea"/>
                <a:cs typeface="+mn-cs"/>
              </a:rPr>
              <a:t>Антикоррупционный стандарт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-1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 panose="020F0502020204030204"/>
                <a:ea typeface="+mn-ea"/>
                <a:cs typeface="+mn-cs"/>
              </a:rPr>
              <a:t>АО «НЦПДХ»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-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5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Антикоррупционные ограничения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567285" y="1679331"/>
            <a:ext cx="8519421" cy="1054412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и пользоваться созданными условиями для получения личной ненадлежащей выгоды, пользуясь своим служебным положением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567285" y="3128340"/>
            <a:ext cx="8477955" cy="97084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воевременно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исчерпывающие меры по урегулированию конфликта интересов, возникшего у коллег в ходе выполнения ими своих должностных обязанностей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567285" y="4334608"/>
            <a:ext cx="8477959" cy="2316929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или косвенно, лично или через посредничество третьих лиц участвовать в коррупционных действиях, в том числе предлагать, давать, обещать, просить или получать взятки и платежи для упрощения формальностей в любой форме, в том числе, в форме денежных средств, ценностей, услуг или иной выгоды, каким-либо лицам и от каких-либо лиц или организаций, включая коммерческие организации, органы власти и самоуправления, государственных служащих, частных компаний и их представителей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567286" y="351691"/>
            <a:ext cx="8477956" cy="1006637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Запрещается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составлять протекцию, оказывать поддержку субъектам предпринимательской деятельности в личных, корыстных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интересах.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конфликтом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646312" y="3894921"/>
            <a:ext cx="8398932" cy="1992815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стремится к недопущению и своевременному разрешению предконфликтных ситуаций среди работников Общества и придерживается следующих принципов управления конфликтом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646312" y="1118170"/>
            <a:ext cx="8398932" cy="1638437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 декларируется необходимость соблюдения всеми работниками норм корпоративной этики, внутренних нормативных документов, а также осуществляются меры, направленные на исключение подобного рода случаев.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конфликтом интересов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905956" y="1759376"/>
            <a:ext cx="8139288" cy="840033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оценка репутационных рисков для Общества при выявлении каждого конфликта интересов и 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урегулирование.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905956" y="2746547"/>
            <a:ext cx="8139288" cy="811471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раскрытия сведений о конфликте интересов и процесса 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урегулирования.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905956" y="3734505"/>
            <a:ext cx="8139288" cy="729408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баланса интересов Общества и работника при урегулировании конфликта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905956" y="4640400"/>
            <a:ext cx="8139288" cy="2011137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от преследования в связи с сообщением о конфликте интересов, который был своевременно раскрыт работником и урегулирован (предотвращен) Обществом. Ни один сотрудник Общества не подлежит санкциям (увольнению, понижению в должности, лишению премии), если он сообщил о предполагаемом факте коррупции, либо если он отказался дать или получить взятку, оказать посредничество во взяточничестве.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3905956" y="598311"/>
            <a:ext cx="8139288" cy="102826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сведений о реальном или потенциальном конфликте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Служебное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расследование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905956" y="3392311"/>
            <a:ext cx="8139288" cy="885828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расследование проводится отдельными должностными лицами или комиссией, назначаемой приказом Председателя Правления Общества.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905956" y="4379226"/>
            <a:ext cx="8139288" cy="2010285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проведения служебного расследования могут являться: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заявление, жалоба и письменное сообщение противоправных коррупционных и противоправных действий;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результаты ревизий, аудиторских и внутренних проверок;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сообщения работников, организаций и средств массовой информации.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3905956" y="598310"/>
            <a:ext cx="8139288" cy="2692914"/>
          </a:xfrm>
          <a:prstGeom prst="homePlate">
            <a:avLst>
              <a:gd name="adj" fmla="val 38252"/>
            </a:avLst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объективного, полного и всестороннего исследования обстоятельств события, которое может быть отнесено к коррупции или к иному противоправному действию, выявления и устранения причин и условий, способствовавших их совершению, установления лиц, причастных к указанным событиям, в целях исключения необоснованного привлечения к ответственности, по каждому сообщению проводится служебное расследование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Служебное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расследование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776134" y="3780693"/>
            <a:ext cx="8139288" cy="1936558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служебного расследования докладываются Председателю Правления Общества, которым в случае необходимости принимается решение о рассмотрении данного вопроса на Дисциплинарной комиссии или передаче соответствующих материалов в правоохранительные органы Республики Казахстан.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3776134" y="1461584"/>
            <a:ext cx="8139288" cy="1133775"/>
          </a:xfrm>
          <a:prstGeom prst="homePlate">
            <a:avLst>
              <a:gd name="adj" fmla="val 38252"/>
            </a:avLst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расследований стаж работы, должность проверяемых лиц, их отношения с Обществом не учитываются.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0179"/>
            <a:ext cx="3431821" cy="4086578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работников</a:t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несоблюдение требований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антикоррупционного Стандарта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7866" y="699910"/>
            <a:ext cx="7744177" cy="6241993"/>
          </a:xfrm>
        </p:spPr>
        <p:txBody>
          <a:bodyPr>
            <a:normAutofit/>
          </a:bodyPr>
          <a:lstStyle/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</a:t>
            </a:r>
            <a:r>
              <a:rPr lang="ru-RU" sz="24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Общества, </a:t>
            </a:r>
            <a:r>
              <a:rPr lang="ru-RU" sz="24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 зависимости от занимаемой 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должности, </a:t>
            </a:r>
            <a:r>
              <a:rPr lang="ru-RU" sz="24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несут ответственность, предусмотренную действующим законодательством Республики Казахстан, за соблюдение принципов и требований 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настоящего антикоррупционного стандарта.</a:t>
            </a: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lnSpc>
                <a:spcPct val="100000"/>
              </a:lnSpc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К </a:t>
            </a:r>
            <a:r>
              <a:rPr lang="ru-RU" sz="24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мерам ответственности за коррупционные проявления в 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 </a:t>
            </a:r>
            <a:r>
              <a:rPr lang="ru-RU" sz="24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относятся: меры уголовной, административной и дисциплинарной ответственности в соответствии с законодательством Республики </a:t>
            </a:r>
            <a:r>
              <a:rPr lang="ru-RU" sz="24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Казахстан.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sz="2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sz="28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29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43" y="1193293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акты, регулирующие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рупционную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0" y="-293511"/>
            <a:ext cx="8650111" cy="767644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847725" algn="l"/>
              </a:tabLst>
            </a:pPr>
            <a:r>
              <a:rPr lang="ru-RU" sz="24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Антикоррупционная </a:t>
            </a:r>
            <a:r>
              <a:rPr lang="ru-RU" sz="24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стратегия РК утверждена указом Президента 26 декабря 2014 года № 986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847725" algn="l"/>
              </a:tabLst>
            </a:pPr>
            <a:r>
              <a:rPr lang="ru-RU" sz="24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Закон </a:t>
            </a:r>
            <a:r>
              <a:rPr lang="ru-RU" sz="24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Республики Казахстан № 410-V «О </a:t>
            </a:r>
            <a:r>
              <a:rPr lang="ru-RU" sz="24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противодействии </a:t>
            </a:r>
            <a:r>
              <a:rPr lang="ru-RU" sz="24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коррупции» </a:t>
            </a:r>
            <a:r>
              <a:rPr lang="ru-RU" sz="24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 от 18 </a:t>
            </a:r>
            <a:r>
              <a:rPr lang="ru-RU" sz="24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ноября 2015 года </a:t>
            </a:r>
            <a:r>
              <a:rPr lang="ru-RU" sz="24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 </a:t>
            </a:r>
            <a:endParaRPr lang="ru-RU" sz="2400" b="1" dirty="0">
              <a:solidFill>
                <a:srgbClr val="004070"/>
              </a:solidFill>
              <a:latin typeface="Times New Roman" panose="02020603050405020304" pitchFamily="18" charset="0"/>
              <a:ea typeface="Consolas" panose="020B0609020204030204" pitchFamily="49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847725" algn="l"/>
              </a:tabLst>
            </a:pP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	</a:t>
            </a:r>
            <a:endParaRPr lang="ru-RU" sz="1600" b="1" i="1" dirty="0">
              <a:solidFill>
                <a:srgbClr val="004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43" y="1193293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0" y="-293511"/>
            <a:ext cx="8650111" cy="767644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847725" algn="l"/>
              </a:tabLst>
            </a:pPr>
            <a:r>
              <a:rPr lang="ru-RU" sz="1800" b="1" i="1" dirty="0" smtClean="0">
                <a:solidFill>
                  <a:srgbClr val="004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onsolas" panose="020B0609020204030204" pitchFamily="49" charset="0"/>
              </a:rPr>
              <a:t>           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Антикоррупционный стандарт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(далее – Стандарт) определяет основные задачи, направления и принципы антикоррупционной деятельности с целью координирования деятельности работников Общества при реализации антикоррупционных мер, направленных на предупреждение, выявление и пресечение коррупционных проявлений.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847725" algn="l"/>
              </a:tabLst>
            </a:pP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         Стандарт разработан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в соответствии с Законом Республики Казахстан (далее – РК) от 18 ноября 2015 года «О противодействии коррупции», Планом мероприятий по 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противодействию коррупции и формированию антикоррупционной культуры в АО «НЦПДХ» на 2022-2024 гг.</a:t>
            </a:r>
            <a:endParaRPr lang="ru-RU" sz="1900" b="1" dirty="0">
              <a:solidFill>
                <a:srgbClr val="004070"/>
              </a:solidFill>
              <a:latin typeface="Consolas" panose="020B0609020204030204" pitchFamily="49" charset="0"/>
              <a:ea typeface="Consolas" panose="020B0609020204030204" pitchFamily="49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847725" algn="l"/>
              </a:tabLst>
            </a:pP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 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	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Целью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внедрения 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Стандарта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является профилактика и противодействие коррупции в 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Обществе, </a:t>
            </a:r>
            <a:r>
              <a:rPr lang="ru-RU" sz="1900" b="1" dirty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формирование антикоррупционного сознания у </a:t>
            </a:r>
            <a:r>
              <a:rPr lang="ru-RU" sz="1900" b="1" dirty="0" smtClean="0">
                <a:solidFill>
                  <a:srgbClr val="00407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работников.</a:t>
            </a:r>
            <a:endParaRPr lang="ru-RU" sz="1600" b="1" i="1" dirty="0">
              <a:solidFill>
                <a:srgbClr val="004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 Стандарте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7" y="146756"/>
            <a:ext cx="8153399" cy="65814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533419" y="269643"/>
            <a:ext cx="8489244" cy="1264354"/>
          </a:xfrm>
          <a:prstGeom prst="flowChartAlternateProcess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Коррупционное правонарушение –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имеющее признаки коррупции противоправное виновное деяние (действие или бездействие), за которое законом установлена административная или уголовная ответственность.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533421" y="1656883"/>
            <a:ext cx="8489242" cy="2543893"/>
          </a:xfrm>
          <a:prstGeom prst="flowChartAlternateProcess">
            <a:avLst/>
          </a:prstGeom>
          <a:ln w="28575">
            <a:solidFill>
              <a:srgbClr val="0062AC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Коррупция –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незаконное использование лицами, занимающими ответственную государственную должность, лицами, уполномоченными на выполнение государственных функций, лицами, приравненными к лицам, уполномоченным на выполнение государственных функций, должностными лицами своих должностных (служебных) полномочий и связанных с ними возможностей в целях получения или извлечения лично или через посредников имущественных (неимущественных) благ и преимуществ для себя либо третьих лиц, а равно подкуп данных лиц путем предоставления благ и преимуществ.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533421" y="4323662"/>
            <a:ext cx="8489242" cy="2327659"/>
          </a:xfrm>
          <a:prstGeom prst="flowChartAlternateProcess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Противодействие коррупции –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деятельность должностных лиц и работников Академии в пределах своих полномочий по предупреждению коррупции, в том числе по формированию антикоррупционной культуры в обществе, выявлению и устранению причин и условий, способствующих совершению коррупционных правонарушений, а также по выявлению, пресечению, раскрытию и расследованию коррупционных правонарушений, и устранению их последствий.</a:t>
            </a:r>
          </a:p>
        </p:txBody>
      </p:sp>
    </p:spTree>
    <p:extLst>
      <p:ext uri="{BB962C8B-B14F-4D97-AF65-F5344CB8AC3E}">
        <p14:creationId xmlns:p14="http://schemas.microsoft.com/office/powerpoint/2010/main" val="22622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 Стандарте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7" y="146756"/>
            <a:ext cx="8153399" cy="65814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533421" y="242712"/>
            <a:ext cx="8489244" cy="2506131"/>
          </a:xfrm>
          <a:prstGeom prst="flowChartAlternateProcess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Личная выгода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возможность получения доходов в виде денег,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имущества, в том числе имущественных прав, услуг имущественного характера, или каких-либо выгод (преимуществ) как для самого сотрудника, так и для членов его семьи, ближайших родственников и/или иных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которыми связана личная заинтересованность сотрудника, а также для юридических лиц (фирм), с которыми сотрудник может быть взаимосвязан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533423" y="3019777"/>
            <a:ext cx="8489242" cy="1885246"/>
          </a:xfrm>
          <a:prstGeom prst="flowChartAlternateProcess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олжностное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лицо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- это физическое лицо, постоянно, временно или по специальному полномочию выполняющее организационно-распорядительные или административно-хозяйственные функции, либо лицо, уполномоченное в установленном порядке на совершение юридически значимых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533423" y="5175956"/>
            <a:ext cx="8489242" cy="1388532"/>
          </a:xfrm>
          <a:prstGeom prst="flowChartAlternateProcess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Конфликт интересов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ситуация, в которой личная заинтересованность работника или должностного лица Общества влияет или может повлиять на беспристрастное исполнение им своих должностных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557867"/>
            <a:ext cx="3364088" cy="3172177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антикоррупционного 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стандарта 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4666" y="357615"/>
            <a:ext cx="7620001" cy="6709737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996267" y="780993"/>
            <a:ext cx="7902222" cy="1027289"/>
          </a:xfrm>
          <a:prstGeom prst="homePlate">
            <a:avLst/>
          </a:prstGeom>
          <a:ln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ts val="1200"/>
              </a:spcBef>
              <a:buClr>
                <a:srgbClr val="40BAD2"/>
              </a:buCl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направлений антикоррупционной деятельности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996267" y="2809032"/>
            <a:ext cx="7902222" cy="1219200"/>
          </a:xfrm>
          <a:prstGeom prst="homePlat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ts val="1200"/>
              </a:spcBef>
              <a:buClr>
                <a:srgbClr val="40BAD2"/>
              </a:buCl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и механизмов в целях предупреждения и противодействия коррупции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996267" y="4730044"/>
            <a:ext cx="7902222" cy="1219200"/>
          </a:xfrm>
          <a:prstGeom prst="homePlat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ts val="1200"/>
              </a:spcBef>
              <a:buClr>
                <a:srgbClr val="40BAD2"/>
              </a:buCl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о нормативно-правовом обеспечении работы по предупреждению коррупции и ответственности за совершение коррупционных правонарушений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2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557867"/>
            <a:ext cx="3364088" cy="3928533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Стандарта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643467"/>
            <a:ext cx="8286044" cy="6548064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</a:t>
            </a:r>
            <a:r>
              <a:rPr lang="ru-RU" sz="18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участия руководителей и сотрудников Общества в формировании культуры нетерпимости к коррупции и в создании внутриорганизационной системы предупреждения и противодействия коррупции. Информированность сотрудников о положениях антикоррупционного законодательства и их активное участие в реализации антикоррупционных стандартов и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</a:t>
            </a:r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П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ринцип </a:t>
            </a:r>
            <a:r>
              <a:rPr lang="ru-RU" sz="18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ответственности и неотвратимости наказания. Неотвратимость наказания для сотрудников Общества вне зависимости от занимаемой должности, стажа работы и иных условий в случае коррупционного поведения при исполнении трудовых обязанностей</a:t>
            </a:r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18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регулярного мониторинга. Регулярное осуществление мониторинга эффективности внедренных антикоррупционных стандартов и процедур, а также контроля за их исполнением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Принцип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публичности </a:t>
            </a:r>
            <a:r>
              <a:rPr lang="ru-RU" sz="18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открытости в антикоррупционной деятельности. Информирование субъектов антикоррупционной политики о принятых мерах в Обществе по выявленным коррупционным рискам и возможным неправомерным </a:t>
            </a:r>
            <a:r>
              <a:rPr lang="ru-RU" sz="18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действиям.</a:t>
            </a:r>
            <a:endParaRPr lang="ru-RU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2400" b="1" dirty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51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Антикоррупционные ограничения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567285" y="1986427"/>
            <a:ext cx="8477955" cy="905607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руководствоваться личными и корыстными интересами при исполнении служебных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567285" y="3190338"/>
            <a:ext cx="8477955" cy="97084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склонять и не поощрять других лиц на совершение коррупционных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567285" y="4624754"/>
            <a:ext cx="8477959" cy="1617784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дарить коллегам, руководителям и иным должностным лицам подарки и не оказывать неслужебные услуги для получения с использованием служебных полномочий имущественной выгоды, блага либо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567285" y="249947"/>
            <a:ext cx="8477955" cy="143817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лицу, ответственному за соблюдение Стандарта, либо непосредственному руководителю о ставших известными фактах коррупции, о возникновении конфликта интересов, личной заинтересованности при исполнении служебных обязанностей, о склонении к коррупционному поведению и получению подарков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7867"/>
            <a:ext cx="3431821" cy="3668889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Антикоррупционные ограничения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312" y="598311"/>
            <a:ext cx="8398932" cy="659322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567285" y="1670539"/>
            <a:ext cx="8477955" cy="1178170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назначения на должность, если она связана с непосредственной подчиненностью или подконтрольностью лиц, состоящих в близких родственных отношениях (родители, супруги, братья, сестры, дети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567285" y="3128340"/>
            <a:ext cx="8477955" cy="97084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в противодействии коррупции, раскрытии коррупционных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567281" y="4378817"/>
            <a:ext cx="8477959" cy="86533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вышестоящему руководству, если непосредственный руководитель вовлечен в конфликт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567286" y="209281"/>
            <a:ext cx="8477955" cy="1149048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служебную и иную информацию, не подлежащую распространению, в целях получения или извлечения имущественных и неимущественных благ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3606798" y="5436529"/>
            <a:ext cx="8477959" cy="865336"/>
          </a:xfrm>
          <a:prstGeom prst="homePlate">
            <a:avLst/>
          </a:prstGeom>
          <a:ln w="19050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представления или лоббирования интересов третьих лиц, а равно совершения действий от их имени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1372</Words>
  <Application>Microsoft Office PowerPoint</Application>
  <PresentationFormat>Широкоэкранный</PresentationFormat>
  <Paragraphs>70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Consolas</vt:lpstr>
      <vt:lpstr>Corbel</vt:lpstr>
      <vt:lpstr>Times New Roman</vt:lpstr>
      <vt:lpstr>Wingdings</vt:lpstr>
      <vt:lpstr>Wingdings 2</vt:lpstr>
      <vt:lpstr>Рамка</vt:lpstr>
      <vt:lpstr>Презентация PowerPoint</vt:lpstr>
      <vt:lpstr>Нормативные акты, регулирующие антикор рупционную деятельность _________</vt:lpstr>
      <vt:lpstr>Основные положения _________</vt:lpstr>
      <vt:lpstr>Основные понятия, используемые в настоящем Стандарте ___________ </vt:lpstr>
      <vt:lpstr>Основные понятия, используемые в настоящем Стандарте ___________ </vt:lpstr>
      <vt:lpstr>Задачи антикоррупционного  стандарта  _____________</vt:lpstr>
      <vt:lpstr>Основные принципы Стандарта _____________</vt:lpstr>
      <vt:lpstr>Антикоррупционные ограничения _____________</vt:lpstr>
      <vt:lpstr>Антикоррупционные ограничения _____________</vt:lpstr>
      <vt:lpstr>Антикоррупционные ограничения _____________</vt:lpstr>
      <vt:lpstr>Управление конфликтом интересов _____________</vt:lpstr>
      <vt:lpstr>Управление конфликтом интересов принципы _____________</vt:lpstr>
      <vt:lpstr>Служебное расследование _____________</vt:lpstr>
      <vt:lpstr>Служебное расследование _____________</vt:lpstr>
      <vt:lpstr>   Ответственность работников за несоблюдение требований антикоррупционного Стандарта  _____________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mediaclass_7</dc:creator>
  <cp:lastModifiedBy>Админ</cp:lastModifiedBy>
  <cp:revision>238</cp:revision>
  <cp:lastPrinted>2022-02-22T05:53:02Z</cp:lastPrinted>
  <dcterms:created xsi:type="dcterms:W3CDTF">2019-11-20T03:04:06Z</dcterms:created>
  <dcterms:modified xsi:type="dcterms:W3CDTF">2022-02-22T05:57:40Z</dcterms:modified>
</cp:coreProperties>
</file>